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8"/>
  </p:notesMasterIdLst>
  <p:sldIdLst>
    <p:sldId id="257" r:id="rId2"/>
    <p:sldId id="258" r:id="rId3"/>
    <p:sldId id="265" r:id="rId4"/>
    <p:sldId id="266" r:id="rId5"/>
    <p:sldId id="267" r:id="rId6"/>
    <p:sldId id="261" r:id="rId7"/>
  </p:sldIdLst>
  <p:sldSz cx="9144000" cy="5143500" type="screen16x9"/>
  <p:notesSz cx="6858000" cy="9144000"/>
  <p:embeddedFontLst>
    <p:embeddedFont>
      <p:font typeface="Noto Sans KR Black" panose="020B0200000000000000" pitchFamily="50" charset="-127"/>
      <p:bold r:id="rId9"/>
    </p:embeddedFont>
    <p:embeddedFont>
      <p:font typeface="Noto Sans KR Medium" panose="020B0200000000000000" pitchFamily="50" charset="-127"/>
      <p:regular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4653"/>
    <a:srgbClr val="C7E0E7"/>
    <a:srgbClr val="325F7B"/>
    <a:srgbClr val="F3F3F3"/>
    <a:srgbClr val="536977"/>
    <a:srgbClr val="565D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6C5DA38-F707-4794-8A88-0398D95956EF}">
  <a:tblStyle styleId="{C6C5DA38-F707-4794-8A88-0398D95956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97D6581-0525-484B-A2CC-11615709EF0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611" autoAdjust="0"/>
  </p:normalViewPr>
  <p:slideViewPr>
    <p:cSldViewPr snapToGrid="0">
      <p:cViewPr varScale="1">
        <p:scale>
          <a:sx n="101" d="100"/>
          <a:sy n="101" d="100"/>
        </p:scale>
        <p:origin x="922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차 프로젝트는 </a:t>
            </a:r>
            <a:r>
              <a:rPr lang="en-US" altLang="ko-KR" dirty="0"/>
              <a:t>ML</a:t>
            </a:r>
            <a:r>
              <a:rPr lang="ko-KR" altLang="en-US" dirty="0"/>
              <a:t>기반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차 때는 </a:t>
            </a:r>
            <a:r>
              <a:rPr lang="en-US" altLang="ko-KR" dirty="0"/>
              <a:t>LLM, RAG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ko-KR" altLang="en-US" dirty="0"/>
              <a:t>다문화 가정 증가 예측 서비스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01251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6C6522-6F55-39B1-BCBF-CDF9DECBB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A68A9AE-706E-9E8F-780D-B621CAA608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AAC18EC-3634-EE90-29EB-896FB829B0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기사 출처 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https://www.gosiweek.com/article/1065567242843824</a:t>
            </a:r>
          </a:p>
          <a:p>
            <a:r>
              <a:rPr lang="en-US" altLang="ko-KR" dirty="0"/>
              <a:t>https://www.newspim.com/news/view/20250311000786</a:t>
            </a:r>
          </a:p>
          <a:p>
            <a:r>
              <a:rPr lang="en-US" altLang="ko-KR" dirty="0"/>
              <a:t>https://www.ntoday.co.kr/news/articleView.html?idxno=97492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02755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5B05B-58C6-D240-18BA-23D06EA3E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215589C-38DF-5B56-0037-F5BC31FC4C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321BCD9-6F0F-4675-F178-856A6B00EA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차때는 다문화 자녀 언어</a:t>
            </a:r>
            <a:r>
              <a:rPr lang="en-US" altLang="ko-KR" dirty="0"/>
              <a:t>/</a:t>
            </a:r>
            <a:r>
              <a:rPr lang="ko-KR" altLang="en-US" dirty="0"/>
              <a:t>문화 적응 도우미로 연계</a:t>
            </a:r>
            <a:endParaRPr lang="en-US" altLang="ko-KR" dirty="0"/>
          </a:p>
          <a:p>
            <a:r>
              <a:rPr lang="en-US" altLang="ko-KR" dirty="0"/>
              <a:t>&gt;&gt;</a:t>
            </a:r>
            <a:r>
              <a:rPr lang="ko-KR" altLang="en-US" dirty="0"/>
              <a:t>화살표 밝게 하고 글씨 삽입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68040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72E374-A5E0-3B81-CAEB-921077131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6059AFF-9D72-EFA7-B5D9-97DABA7B14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C04871C-E288-FB56-370A-71637DB6E4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차때는 다문화 자녀 언어</a:t>
            </a:r>
            <a:r>
              <a:rPr lang="en-US" altLang="ko-KR" dirty="0"/>
              <a:t>/</a:t>
            </a:r>
            <a:r>
              <a:rPr lang="ko-KR" altLang="en-US" dirty="0"/>
              <a:t>문화 적응 도우미로 연계</a:t>
            </a:r>
          </a:p>
        </p:txBody>
      </p:sp>
    </p:spTree>
    <p:extLst>
      <p:ext uri="{BB962C8B-B14F-4D97-AF65-F5344CB8AC3E}">
        <p14:creationId xmlns:p14="http://schemas.microsoft.com/office/powerpoint/2010/main" val="4173151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공통 부분 하나 만들기</a:t>
            </a:r>
          </a:p>
        </p:txBody>
      </p:sp>
    </p:spTree>
    <p:extLst>
      <p:ext uri="{BB962C8B-B14F-4D97-AF65-F5344CB8AC3E}">
        <p14:creationId xmlns:p14="http://schemas.microsoft.com/office/powerpoint/2010/main" val="3688650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83BBC9-2D01-5721-94FC-353DEC8B75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7225BC5-11C2-D47C-6BC7-74841620C7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5D13B3-D7E3-2E2B-71F1-40C419180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C6C1A4-440A-0EAB-36ED-A0AE39266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6F5C51-AED2-E4ED-D2A4-341A7BC3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007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1FB15B-2834-735B-E54A-64C435A14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1825B1-A0CE-B55B-1CAF-B0C774D04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A949D4-1D48-8F35-2744-CAE7A208E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29A88D-6292-747F-4CE4-37C1B68DD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B3EF2-4000-8170-6327-8E985D2A9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96195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D82033-CFB1-52EB-CD24-C3E2FBCDB5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69F86C-9644-7CB7-FB94-A4E528417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8EC526-713B-A358-FDE5-ACB2B1190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8952A-F651-62C0-0EB7-9F3CC41D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1096BA-A83B-A86C-E27F-E9FAF56C7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54274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EC5BF-2E63-E3A5-56C1-F0F022475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73DCA3-26CF-6965-A23D-F52CC5922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C1090-78EE-2932-FED5-016EEFF83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5F960D-CF85-FF75-FBA4-9BFC24F45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6BB6E5-8338-AF99-9669-031DD8430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887720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20D8BD-D5DD-4347-E2CD-2129C31E2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900343-DF84-9D1C-40F0-A5449BB9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CD7738-063B-0B5E-5E85-70621FCBB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94732B-70E2-CBF0-E2F1-382DB82B3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1D754-DDA0-F136-26B5-83AF7B22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15523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38FE01-968A-40EB-3A56-1F13C91C9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05EA31-37F2-F63C-B62D-65D72403F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455FF8-3F4C-1808-69BB-A13792CA6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268E96-CBA9-04CC-8B9A-5F2A223DA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BC4D25-0E75-2464-F2D6-03E22E5B6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EFF977-6D54-4525-A386-E4562295A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11924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CAE156-FE0B-994A-B054-06704F520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1B561F-0241-FE37-1133-3F7C04C4F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B47195-B71D-55E9-C3F6-E84F51B2E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FD3AB3-17BA-F41B-F83D-C2D42A602B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A5ABD7-973B-F179-72C2-ED8A97A22C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DAB4C74-B68B-5A3C-B657-F21E03CBC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A4A7AD7-875C-5827-3486-F02251529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4E94E3-4D87-8A96-BB80-85685A8B8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3630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FA727E-72F2-F90A-2924-FDCC42234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6E54CA-C2D0-5723-B673-3414B6CA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859B048-9ED7-7FDD-F8B7-188BC3597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69ABB7-51E7-BF26-E573-CE19A04E9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72630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F9D9F76-95BA-BE85-80C4-5D109E095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2C4131B-430F-B6EF-C246-6EE3CFC48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15B489-0C96-B196-BB16-D455D2F4E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27283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CE51F7-B495-E898-9A9E-56EB829BE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17B5DF-BEC5-8E24-A6FF-03791F8B5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22B7C7-341C-C1F6-9417-DA676C863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1A54BD-0F80-BA86-7A50-002655CD6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5508A7-F168-36EB-5692-BAB83AF39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E4F331-2B11-3103-2F8F-0211BB23C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10665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82FF4C-14AA-43B8-F744-392B4809B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095EE4-5ADC-DA49-3A12-99141AF8E8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F8DFC3-D72A-08F3-FA2C-08C36713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1F67C0-CFE7-01FE-7ED9-01961BD7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B8CA19-830F-29C6-FB66-70F9FFCED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F0077-5B82-9F69-4E9D-23E979842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31547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E05653B-DE65-79A7-5896-3F9425F02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957541-4CC6-F93B-2FEA-A711DA4D3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FFE6C3-5D7E-ADE0-6013-63204CF9BA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DCD446-9FF7-C5E9-A954-A746B3BD67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04C957-3E66-D2C8-8F8A-2471349D87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02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9D520198-929C-216F-86F9-3DB814F0A3CB}"/>
              </a:ext>
            </a:extLst>
          </p:cNvPr>
          <p:cNvSpPr/>
          <p:nvPr/>
        </p:nvSpPr>
        <p:spPr>
          <a:xfrm>
            <a:off x="0" y="1"/>
            <a:ext cx="3600450" cy="5143500"/>
          </a:xfrm>
          <a:custGeom>
            <a:avLst/>
            <a:gdLst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3600450 w 3600450"/>
              <a:gd name="connsiteY2" fmla="*/ 5143500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1920506 w 3600450"/>
              <a:gd name="connsiteY2" fmla="*/ 5136411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1963036 w 3600450"/>
              <a:gd name="connsiteY2" fmla="*/ 5143499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450" h="5143500">
                <a:moveTo>
                  <a:pt x="0" y="0"/>
                </a:moveTo>
                <a:lnTo>
                  <a:pt x="3600450" y="0"/>
                </a:lnTo>
                <a:lnTo>
                  <a:pt x="1963036" y="5143499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solidFill>
            <a:srgbClr val="C7E0E7"/>
          </a:solidFill>
          <a:ln/>
        </p:spPr>
        <p:txBody>
          <a:bodyPr/>
          <a:lstStyle/>
          <a:p>
            <a:endParaRPr lang="ko-KR" altLang="en-US" sz="400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9BB0FAAB-9FA9-922C-7902-5F32F370FAAB}"/>
              </a:ext>
            </a:extLst>
          </p:cNvPr>
          <p:cNvSpPr/>
          <p:nvPr/>
        </p:nvSpPr>
        <p:spPr>
          <a:xfrm>
            <a:off x="3925119" y="2100411"/>
            <a:ext cx="354411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ko-KR" altLang="en-US" sz="4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다문화가정 증가</a:t>
            </a:r>
            <a:endParaRPr lang="en-US" sz="4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17CDB3ED-AED9-CF6A-C4B0-09B846F18569}"/>
              </a:ext>
            </a:extLst>
          </p:cNvPr>
          <p:cNvSpPr/>
          <p:nvPr/>
        </p:nvSpPr>
        <p:spPr>
          <a:xfrm>
            <a:off x="3925119" y="2794971"/>
            <a:ext cx="354411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ko-KR" altLang="en-US" sz="4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예측 서비스</a:t>
            </a:r>
            <a:endParaRPr lang="en-US" sz="4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273EEC13-0576-18C9-6FDA-D634DFBD39C8}"/>
              </a:ext>
            </a:extLst>
          </p:cNvPr>
          <p:cNvSpPr/>
          <p:nvPr/>
        </p:nvSpPr>
        <p:spPr>
          <a:xfrm>
            <a:off x="3925119" y="3043089"/>
            <a:ext cx="4722763" cy="212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endParaRPr lang="en-US" sz="4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361ACCC2-9666-1812-2C98-3B626761B67D}"/>
              </a:ext>
            </a:extLst>
          </p:cNvPr>
          <p:cNvSpPr/>
          <p:nvPr/>
        </p:nvSpPr>
        <p:spPr>
          <a:xfrm>
            <a:off x="6685808" y="4086623"/>
            <a:ext cx="1536235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김진혁</a:t>
            </a:r>
            <a:r>
              <a:rPr lang="en-US" altLang="ko-KR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, </a:t>
            </a:r>
            <a:r>
              <a:rPr lang="ko-KR" altLang="en-US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김세준</a:t>
            </a:r>
            <a:endParaRPr lang="en-US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03715919-076B-A223-0940-043A0F4AF099}"/>
              </a:ext>
            </a:extLst>
          </p:cNvPr>
          <p:cNvSpPr/>
          <p:nvPr/>
        </p:nvSpPr>
        <p:spPr>
          <a:xfrm>
            <a:off x="7381054" y="4422010"/>
            <a:ext cx="750305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1400" dirty="0">
                <a:solidFill>
                  <a:srgbClr val="536977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25.10.31</a:t>
            </a:r>
          </a:p>
        </p:txBody>
      </p:sp>
    </p:spTree>
    <p:extLst>
      <p:ext uri="{BB962C8B-B14F-4D97-AF65-F5344CB8AC3E}">
        <p14:creationId xmlns:p14="http://schemas.microsoft.com/office/powerpoint/2010/main" val="1626888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E602E-4BF5-2B19-A0F3-6E3A6C2F4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0">
            <a:extLst>
              <a:ext uri="{FF2B5EF4-FFF2-40B4-BE49-F238E27FC236}">
                <a16:creationId xmlns:a16="http://schemas.microsoft.com/office/drawing/2014/main" id="{993FD12E-F087-07CB-4FD0-4B02D6213793}"/>
              </a:ext>
            </a:extLst>
          </p:cNvPr>
          <p:cNvSpPr/>
          <p:nvPr/>
        </p:nvSpPr>
        <p:spPr>
          <a:xfrm>
            <a:off x="496119" y="1539850"/>
            <a:ext cx="354411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28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목차</a:t>
            </a:r>
            <a:endParaRPr lang="en-US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5" name="Text 1">
            <a:extLst>
              <a:ext uri="{FF2B5EF4-FFF2-40B4-BE49-F238E27FC236}">
                <a16:creationId xmlns:a16="http://schemas.microsoft.com/office/drawing/2014/main" id="{2026A845-D1D2-6D76-AEAD-20907C113742}"/>
              </a:ext>
            </a:extLst>
          </p:cNvPr>
          <p:cNvSpPr/>
          <p:nvPr/>
        </p:nvSpPr>
        <p:spPr>
          <a:xfrm>
            <a:off x="496119" y="2390403"/>
            <a:ext cx="141759" cy="17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094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Light" pitchFamily="34" charset="-120"/>
              </a:rPr>
              <a:t>01</a:t>
            </a: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4E4D7063-C450-9B6F-554B-507F3D33E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119" y="2612306"/>
            <a:ext cx="2622724" cy="19050"/>
          </a:xfrm>
          <a:prstGeom prst="rect">
            <a:avLst/>
          </a:prstGeom>
          <a:solidFill>
            <a:srgbClr val="C7E0E7"/>
          </a:solidFill>
        </p:spPr>
      </p:pic>
      <p:sp>
        <p:nvSpPr>
          <p:cNvPr id="17" name="Text 2">
            <a:extLst>
              <a:ext uri="{FF2B5EF4-FFF2-40B4-BE49-F238E27FC236}">
                <a16:creationId xmlns:a16="http://schemas.microsoft.com/office/drawing/2014/main" id="{09F14AA8-9F61-AC7B-AAB0-72BCF14F6BCF}"/>
              </a:ext>
            </a:extLst>
          </p:cNvPr>
          <p:cNvSpPr/>
          <p:nvPr/>
        </p:nvSpPr>
        <p:spPr>
          <a:xfrm>
            <a:off x="496119" y="2721248"/>
            <a:ext cx="2622724" cy="35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81"/>
              </a:lnSpc>
            </a:pPr>
            <a:r>
              <a:rPr lang="ko-KR" altLang="en-US" sz="2400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기획서</a:t>
            </a:r>
            <a:r>
              <a:rPr lang="ko-KR" altLang="en-US" sz="2219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altLang="ko-KR" sz="2219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- </a:t>
            </a:r>
            <a:r>
              <a:rPr lang="en-US" sz="14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기획의도</a:t>
            </a:r>
            <a:endParaRPr lang="en-US" sz="2219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E86A2F3D-12F3-EE90-4ACA-9A8B03F78D5B}"/>
              </a:ext>
            </a:extLst>
          </p:cNvPr>
          <p:cNvSpPr/>
          <p:nvPr/>
        </p:nvSpPr>
        <p:spPr>
          <a:xfrm>
            <a:off x="496119" y="3160663"/>
            <a:ext cx="2622724" cy="212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2BE01CDD-6D69-5E5D-5644-4CCEBDF19584}"/>
              </a:ext>
            </a:extLst>
          </p:cNvPr>
          <p:cNvSpPr/>
          <p:nvPr/>
        </p:nvSpPr>
        <p:spPr>
          <a:xfrm>
            <a:off x="3260601" y="2390403"/>
            <a:ext cx="141759" cy="17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094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Light" pitchFamily="34" charset="-120"/>
              </a:rPr>
              <a:t>02</a:t>
            </a: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20" name="Image 1" descr="preencoded.png">
            <a:extLst>
              <a:ext uri="{FF2B5EF4-FFF2-40B4-BE49-F238E27FC236}">
                <a16:creationId xmlns:a16="http://schemas.microsoft.com/office/drawing/2014/main" id="{5B8FE0CB-2C21-7A51-B4DB-722C880D4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0601" y="2612306"/>
            <a:ext cx="2622724" cy="19050"/>
          </a:xfrm>
          <a:prstGeom prst="rect">
            <a:avLst/>
          </a:prstGeom>
          <a:solidFill>
            <a:srgbClr val="C7E0E7"/>
          </a:solidFill>
        </p:spPr>
      </p:pic>
      <p:sp>
        <p:nvSpPr>
          <p:cNvPr id="21" name="Text 5">
            <a:extLst>
              <a:ext uri="{FF2B5EF4-FFF2-40B4-BE49-F238E27FC236}">
                <a16:creationId xmlns:a16="http://schemas.microsoft.com/office/drawing/2014/main" id="{636745BD-5787-BF10-A4D2-0D9ECAC6443E}"/>
              </a:ext>
            </a:extLst>
          </p:cNvPr>
          <p:cNvSpPr/>
          <p:nvPr/>
        </p:nvSpPr>
        <p:spPr>
          <a:xfrm>
            <a:off x="3260601" y="2721248"/>
            <a:ext cx="2622724" cy="35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81"/>
              </a:lnSpc>
            </a:pPr>
            <a:r>
              <a:rPr lang="ko-KR" altLang="en-US" sz="2400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기획서</a:t>
            </a:r>
            <a:r>
              <a:rPr lang="ko-KR" altLang="en-US" sz="2219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altLang="ko-KR" sz="2219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- </a:t>
            </a:r>
            <a:r>
              <a:rPr lang="en-US" sz="14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개발</a:t>
            </a:r>
            <a:r>
              <a:rPr lang="en-US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목표</a:t>
            </a:r>
            <a:endParaRPr lang="en-US" sz="16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2" name="Text 6">
            <a:extLst>
              <a:ext uri="{FF2B5EF4-FFF2-40B4-BE49-F238E27FC236}">
                <a16:creationId xmlns:a16="http://schemas.microsoft.com/office/drawing/2014/main" id="{AE3DAB4D-9E8C-BE06-1C92-749DF11F29AF}"/>
              </a:ext>
            </a:extLst>
          </p:cNvPr>
          <p:cNvSpPr/>
          <p:nvPr/>
        </p:nvSpPr>
        <p:spPr>
          <a:xfrm>
            <a:off x="6025083" y="2390403"/>
            <a:ext cx="141759" cy="17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094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Light" pitchFamily="34" charset="-120"/>
              </a:rPr>
              <a:t>03</a:t>
            </a: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23" name="Image 2" descr="preencoded.png">
            <a:extLst>
              <a:ext uri="{FF2B5EF4-FFF2-40B4-BE49-F238E27FC236}">
                <a16:creationId xmlns:a16="http://schemas.microsoft.com/office/drawing/2014/main" id="{CFFF0FEB-67F2-675C-CFAC-60A40AA06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083" y="2612306"/>
            <a:ext cx="2622724" cy="19050"/>
          </a:xfrm>
          <a:prstGeom prst="rect">
            <a:avLst/>
          </a:prstGeom>
          <a:solidFill>
            <a:srgbClr val="C7E0E7"/>
          </a:solidFill>
        </p:spPr>
      </p:pic>
      <p:sp>
        <p:nvSpPr>
          <p:cNvPr id="24" name="Text 7">
            <a:extLst>
              <a:ext uri="{FF2B5EF4-FFF2-40B4-BE49-F238E27FC236}">
                <a16:creationId xmlns:a16="http://schemas.microsoft.com/office/drawing/2014/main" id="{F743D4BC-212F-0DF9-45A6-06FE3CBB147D}"/>
              </a:ext>
            </a:extLst>
          </p:cNvPr>
          <p:cNvSpPr/>
          <p:nvPr/>
        </p:nvSpPr>
        <p:spPr>
          <a:xfrm>
            <a:off x="6025083" y="2721248"/>
            <a:ext cx="2622724" cy="35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81"/>
              </a:lnSpc>
            </a:pPr>
            <a:r>
              <a:rPr lang="en-US" sz="2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업무 분장</a:t>
            </a:r>
            <a:endParaRPr lang="en-US" sz="24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5" name="Text 8">
            <a:extLst>
              <a:ext uri="{FF2B5EF4-FFF2-40B4-BE49-F238E27FC236}">
                <a16:creationId xmlns:a16="http://schemas.microsoft.com/office/drawing/2014/main" id="{3ED63A63-2C0E-9BAC-4E42-761137F768C6}"/>
              </a:ext>
            </a:extLst>
          </p:cNvPr>
          <p:cNvSpPr/>
          <p:nvPr/>
        </p:nvSpPr>
        <p:spPr>
          <a:xfrm>
            <a:off x="6025083" y="3160663"/>
            <a:ext cx="2622724" cy="212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3829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73018-51CE-F36D-D3E7-52B4BD5EB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E758F961-A8DC-3423-F96A-894407253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63" y="835036"/>
            <a:ext cx="4548714" cy="234049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FC101593-1A77-1F98-8E00-01FB4C24E829}"/>
              </a:ext>
            </a:extLst>
          </p:cNvPr>
          <p:cNvSpPr/>
          <p:nvPr/>
        </p:nvSpPr>
        <p:spPr>
          <a:xfrm>
            <a:off x="509852" y="342243"/>
            <a:ext cx="2004747" cy="399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</a:t>
            </a:r>
            <a:r>
              <a:rPr lang="ko-KR" altLang="en-US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서</a:t>
            </a:r>
            <a:r>
              <a:rPr lang="en-US" altLang="ko-KR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- </a:t>
            </a:r>
            <a:r>
              <a:rPr lang="ko-KR" altLang="en-US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기획의도</a:t>
            </a: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2750"/>
              </a:lnSpc>
            </a:pP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</p:txBody>
      </p:sp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E51C8CA0-A5C4-A1A0-30DF-B7D66A304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33" y="3268610"/>
            <a:ext cx="3166815" cy="100673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6" name="Image 3" descr="preencoded.png">
            <a:extLst>
              <a:ext uri="{FF2B5EF4-FFF2-40B4-BE49-F238E27FC236}">
                <a16:creationId xmlns:a16="http://schemas.microsoft.com/office/drawing/2014/main" id="{60D8B949-FCA4-7D04-647E-DF921F1CB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663" y="4368424"/>
            <a:ext cx="3976728" cy="590527"/>
          </a:xfrm>
          <a:prstGeom prst="rect">
            <a:avLst/>
          </a:prstGeom>
          <a:effectLst>
            <a:softEdge rad="63500"/>
          </a:effectLst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8DB1A127-2543-F8EB-E636-0DB863C334FE}"/>
              </a:ext>
            </a:extLst>
          </p:cNvPr>
          <p:cNvGrpSpPr/>
          <p:nvPr/>
        </p:nvGrpSpPr>
        <p:grpSpPr>
          <a:xfrm>
            <a:off x="4889225" y="419923"/>
            <a:ext cx="4130287" cy="767711"/>
            <a:chOff x="1046428" y="3429666"/>
            <a:chExt cx="3845491" cy="767711"/>
          </a:xfrm>
        </p:grpSpPr>
        <p:sp>
          <p:nvSpPr>
            <p:cNvPr id="7" name="Shape 1">
              <a:extLst>
                <a:ext uri="{FF2B5EF4-FFF2-40B4-BE49-F238E27FC236}">
                  <a16:creationId xmlns:a16="http://schemas.microsoft.com/office/drawing/2014/main" id="{0C30C4FF-2DA6-B932-B993-D0CAAD2210AA}"/>
                </a:ext>
              </a:extLst>
            </p:cNvPr>
            <p:cNvSpPr/>
            <p:nvPr/>
          </p:nvSpPr>
          <p:spPr>
            <a:xfrm>
              <a:off x="1046428" y="3429666"/>
              <a:ext cx="3627924" cy="767711"/>
            </a:xfrm>
            <a:prstGeom prst="roundRect">
              <a:avLst>
                <a:gd name="adj" fmla="val 10124"/>
              </a:avLst>
            </a:prstGeom>
            <a:solidFill>
              <a:srgbClr val="FFFFFF"/>
            </a:solidFill>
            <a:ln/>
            <a:effectLst>
              <a:softEdge rad="63500"/>
            </a:effectLst>
          </p:spPr>
          <p:txBody>
            <a:bodyPr/>
            <a:lstStyle/>
            <a:p>
              <a:endParaRPr lang="ko-KR" altLang="en-US" sz="875" dirty="0"/>
            </a:p>
          </p:txBody>
        </p:sp>
        <p:sp>
          <p:nvSpPr>
            <p:cNvPr id="8" name="Text 2">
              <a:extLst>
                <a:ext uri="{FF2B5EF4-FFF2-40B4-BE49-F238E27FC236}">
                  <a16:creationId xmlns:a16="http://schemas.microsoft.com/office/drawing/2014/main" id="{31E2026E-030D-DD20-AB39-57DA2324461F}"/>
                </a:ext>
              </a:extLst>
            </p:cNvPr>
            <p:cNvSpPr/>
            <p:nvPr/>
          </p:nvSpPr>
          <p:spPr>
            <a:xfrm>
              <a:off x="1223733" y="3577240"/>
              <a:ext cx="3668186" cy="4725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ct val="150000"/>
                </a:lnSpc>
              </a:pPr>
              <a:r>
                <a:rPr lang="en-US" b="1" dirty="0" err="1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국제결혼</a:t>
              </a:r>
              <a:r>
                <a:rPr 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 </a:t>
              </a:r>
              <a:r>
                <a:rPr lang="en-US" b="1" dirty="0" err="1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증가로</a:t>
              </a:r>
              <a:r>
                <a:rPr 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 </a:t>
              </a:r>
              <a:r>
                <a:rPr lang="ko-KR" altLang="en-US" sz="1200" dirty="0">
                  <a:solidFill>
                    <a:srgbClr val="536977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인한</a:t>
              </a:r>
              <a:r>
                <a:rPr lang="en-US" sz="1200" dirty="0">
                  <a:solidFill>
                    <a:srgbClr val="536977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</a:t>
              </a:r>
              <a:r>
                <a:rPr lang="en-US" b="1" dirty="0" err="1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다문화</a:t>
              </a:r>
              <a:r>
                <a:rPr lang="ko-KR" alt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가정</a:t>
              </a:r>
              <a:r>
                <a:rPr 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 </a:t>
              </a:r>
              <a:r>
                <a:rPr lang="ko-KR" alt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증가</a:t>
              </a:r>
              <a:endParaRPr lang="en-US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endParaRPr>
            </a:p>
          </p:txBody>
        </p:sp>
      </p:grp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1A63B9D6-8846-4593-A1BA-36065352D456}"/>
              </a:ext>
            </a:extLst>
          </p:cNvPr>
          <p:cNvSpPr/>
          <p:nvPr/>
        </p:nvSpPr>
        <p:spPr>
          <a:xfrm rot="5400000">
            <a:off x="6558212" y="1291152"/>
            <a:ext cx="575561" cy="663679"/>
          </a:xfrm>
          <a:prstGeom prst="rightArrow">
            <a:avLst/>
          </a:prstGeom>
          <a:solidFill>
            <a:srgbClr val="536977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34073B4D-EABA-CEF9-CB3A-BC0943BAB5B8}"/>
              </a:ext>
            </a:extLst>
          </p:cNvPr>
          <p:cNvSpPr/>
          <p:nvPr/>
        </p:nvSpPr>
        <p:spPr>
          <a:xfrm>
            <a:off x="5217422" y="3848506"/>
            <a:ext cx="3346445" cy="1039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“ </a:t>
            </a: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인구</a:t>
            </a:r>
            <a:r>
              <a:rPr lang="en-US" altLang="ko-KR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〮 </a:t>
            </a: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사회 데이터를 활용한</a:t>
            </a:r>
            <a:endParaRPr lang="en-US" altLang="ko-KR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Roboto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 가정 </a:t>
            </a:r>
            <a:r>
              <a:rPr lang="en-US" altLang="ko-KR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/ </a:t>
            </a: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자녀 증가 예측</a:t>
            </a:r>
            <a:r>
              <a:rPr lang="en-US" altLang="ko-KR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”</a:t>
            </a: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 </a:t>
            </a:r>
            <a:endParaRPr lang="en-US" altLang="ko-KR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74F0079-9BA5-5D64-C061-532816A7CAE4}"/>
              </a:ext>
            </a:extLst>
          </p:cNvPr>
          <p:cNvGrpSpPr/>
          <p:nvPr/>
        </p:nvGrpSpPr>
        <p:grpSpPr>
          <a:xfrm>
            <a:off x="5217422" y="2099885"/>
            <a:ext cx="3507715" cy="767711"/>
            <a:chOff x="1046429" y="3429666"/>
            <a:chExt cx="3990878" cy="767711"/>
          </a:xfrm>
        </p:grpSpPr>
        <p:sp>
          <p:nvSpPr>
            <p:cNvPr id="28" name="Shape 1">
              <a:extLst>
                <a:ext uri="{FF2B5EF4-FFF2-40B4-BE49-F238E27FC236}">
                  <a16:creationId xmlns:a16="http://schemas.microsoft.com/office/drawing/2014/main" id="{E485E378-7B1E-10DA-A232-D87CC5D0F548}"/>
                </a:ext>
              </a:extLst>
            </p:cNvPr>
            <p:cNvSpPr/>
            <p:nvPr/>
          </p:nvSpPr>
          <p:spPr>
            <a:xfrm>
              <a:off x="1046429" y="3429666"/>
              <a:ext cx="3627924" cy="767711"/>
            </a:xfrm>
            <a:prstGeom prst="roundRect">
              <a:avLst>
                <a:gd name="adj" fmla="val 10124"/>
              </a:avLst>
            </a:prstGeom>
            <a:solidFill>
              <a:srgbClr val="FFFFFF"/>
            </a:solidFill>
            <a:ln/>
            <a:effectLst>
              <a:softEdge rad="63500"/>
            </a:effectLst>
          </p:spPr>
          <p:txBody>
            <a:bodyPr/>
            <a:lstStyle/>
            <a:p>
              <a:endParaRPr lang="ko-KR" altLang="en-US" sz="875" dirty="0"/>
            </a:p>
          </p:txBody>
        </p:sp>
        <p:sp>
          <p:nvSpPr>
            <p:cNvPr id="29" name="Text 2">
              <a:extLst>
                <a:ext uri="{FF2B5EF4-FFF2-40B4-BE49-F238E27FC236}">
                  <a16:creationId xmlns:a16="http://schemas.microsoft.com/office/drawing/2014/main" id="{A882DA97-B2E7-E0DA-CB31-CF805301BF31}"/>
                </a:ext>
              </a:extLst>
            </p:cNvPr>
            <p:cNvSpPr/>
            <p:nvPr/>
          </p:nvSpPr>
          <p:spPr>
            <a:xfrm>
              <a:off x="1369121" y="3577242"/>
              <a:ext cx="3668186" cy="4725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ct val="150000"/>
                </a:lnSpc>
              </a:pPr>
              <a:r>
                <a:rPr lang="ko-KR" alt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다문화학생 수</a:t>
              </a:r>
              <a:r>
                <a:rPr lang="ko-KR" altLang="en-US" sz="1200" dirty="0">
                  <a:solidFill>
                    <a:srgbClr val="536977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의 꾸준한</a:t>
              </a:r>
              <a:r>
                <a:rPr lang="en-US" sz="1200" dirty="0">
                  <a:solidFill>
                    <a:srgbClr val="536977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</a:t>
              </a:r>
              <a:r>
                <a:rPr lang="ko-KR" alt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증가세</a:t>
              </a:r>
              <a:endParaRPr lang="en-US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endParaRPr>
            </a:p>
          </p:txBody>
        </p:sp>
      </p:grp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3799783E-BA71-BDD1-8227-9C31735995C8}"/>
              </a:ext>
            </a:extLst>
          </p:cNvPr>
          <p:cNvSpPr/>
          <p:nvPr/>
        </p:nvSpPr>
        <p:spPr>
          <a:xfrm rot="5400000">
            <a:off x="6558212" y="3039773"/>
            <a:ext cx="575561" cy="663679"/>
          </a:xfrm>
          <a:prstGeom prst="rightArrow">
            <a:avLst/>
          </a:prstGeom>
          <a:solidFill>
            <a:srgbClr val="536977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114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550521-9466-8BC2-EEC4-77500C33A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91A131CE-FFC2-F3C4-A5D4-6AC32EAE9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811462" y="-313282"/>
            <a:ext cx="667196" cy="3336056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A7940641-FD60-53B9-B82D-A2F46057A699}"/>
              </a:ext>
            </a:extLst>
          </p:cNvPr>
          <p:cNvSpPr/>
          <p:nvPr/>
        </p:nvSpPr>
        <p:spPr>
          <a:xfrm>
            <a:off x="509852" y="2080435"/>
            <a:ext cx="1791138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en-US" sz="2000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데이터</a:t>
            </a:r>
            <a:r>
              <a:rPr lang="en-US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sz="2000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수집</a:t>
            </a:r>
            <a:r>
              <a:rPr lang="en-US" sz="1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(15~24</a:t>
            </a:r>
            <a:r>
              <a:rPr lang="ko-KR" altLang="en-US" sz="1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년</a:t>
            </a:r>
            <a:r>
              <a:rPr lang="en-US" altLang="ko-KR" sz="1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)</a:t>
            </a:r>
            <a:endParaRPr lang="en-US" sz="20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871ABFB0-4BC0-A7A3-6230-E33E21F6B9BA}"/>
              </a:ext>
            </a:extLst>
          </p:cNvPr>
          <p:cNvSpPr/>
          <p:nvPr/>
        </p:nvSpPr>
        <p:spPr>
          <a:xfrm>
            <a:off x="861716" y="2443582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en-US" sz="1400" b="1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사회데이터</a:t>
            </a:r>
            <a:endParaRPr lang="en-US" sz="1400" b="1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Roboto" pitchFamily="34" charset="-120"/>
            </a:endParaRPr>
          </a:p>
          <a:p>
            <a:pPr>
              <a:lnSpc>
                <a:spcPts val="1563"/>
              </a:lnSpc>
            </a:pP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     </a:t>
            </a:r>
            <a:endParaRPr lang="en-US" sz="1030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76778C9-E274-5672-ACE1-15595EB08CEA}"/>
              </a:ext>
            </a:extLst>
          </p:cNvPr>
          <p:cNvGrpSpPr/>
          <p:nvPr/>
        </p:nvGrpSpPr>
        <p:grpSpPr>
          <a:xfrm>
            <a:off x="5328267" y="3004730"/>
            <a:ext cx="3390964" cy="469838"/>
            <a:chOff x="5330912" y="2080435"/>
            <a:chExt cx="3390964" cy="469838"/>
          </a:xfrm>
        </p:grpSpPr>
        <p:sp>
          <p:nvSpPr>
            <p:cNvPr id="8" name="Text 4">
              <a:extLst>
                <a:ext uri="{FF2B5EF4-FFF2-40B4-BE49-F238E27FC236}">
                  <a16:creationId xmlns:a16="http://schemas.microsoft.com/office/drawing/2014/main" id="{88D5AAAE-A47E-C83B-8532-87CBEB03FABB}"/>
                </a:ext>
              </a:extLst>
            </p:cNvPr>
            <p:cNvSpPr/>
            <p:nvPr/>
          </p:nvSpPr>
          <p:spPr>
            <a:xfrm>
              <a:off x="5330912" y="2080435"/>
              <a:ext cx="710214" cy="20850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285750" indent="-285750">
                <a:lnSpc>
                  <a:spcPts val="1625"/>
                </a:lnSpc>
                <a:buFont typeface="Wingdings" panose="05000000000000000000" pitchFamily="2" charset="2"/>
                <a:buChar char="ü"/>
              </a:pPr>
              <a:r>
                <a:rPr lang="en-US" sz="2000" dirty="0">
                  <a:solidFill>
                    <a:srgbClr val="384653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Host Grotesk Medium" pitchFamily="34" charset="-120"/>
                </a:rPr>
                <a:t>머신러닝</a:t>
              </a:r>
              <a:endParaRPr lang="en-US" sz="2000" dirty="0">
                <a:latin typeface="Noto Sans KR Black" panose="020B0200000000000000" pitchFamily="50" charset="-127"/>
                <a:ea typeface="Noto Sans KR Black" panose="020B0200000000000000" pitchFamily="50" charset="-127"/>
              </a:endParaRPr>
            </a:p>
          </p:txBody>
        </p:sp>
        <p:sp>
          <p:nvSpPr>
            <p:cNvPr id="9" name="Text 5">
              <a:extLst>
                <a:ext uri="{FF2B5EF4-FFF2-40B4-BE49-F238E27FC236}">
                  <a16:creationId xmlns:a16="http://schemas.microsoft.com/office/drawing/2014/main" id="{EF7F847E-8438-9FCB-0CC0-335D2978DA5B}"/>
                </a:ext>
              </a:extLst>
            </p:cNvPr>
            <p:cNvSpPr/>
            <p:nvPr/>
          </p:nvSpPr>
          <p:spPr>
            <a:xfrm>
              <a:off x="5587965" y="2350174"/>
              <a:ext cx="3133911" cy="20009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171450" indent="-171450">
                <a:lnSpc>
                  <a:spcPts val="1563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모델 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: </a:t>
              </a:r>
              <a:r>
                <a:rPr lang="en-US" altLang="ko-KR" sz="1100" b="1" dirty="0" err="1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다중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</a:t>
              </a:r>
              <a:r>
                <a:rPr lang="en-US" altLang="ko-KR" sz="1100" b="1" dirty="0" err="1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회귀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</a:t>
              </a:r>
              <a:r>
                <a:rPr lang="en-US" altLang="ko-KR" sz="1100" dirty="0"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·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Random Forest</a:t>
              </a:r>
            </a:p>
            <a:p>
              <a:pPr marL="171450" indent="-171450">
                <a:lnSpc>
                  <a:spcPts val="1563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오차 검증 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: MAE,</a:t>
              </a:r>
              <a:r>
                <a:rPr lang="ko-KR" altLang="en-US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RMSE, MAPE</a:t>
              </a:r>
            </a:p>
            <a:p>
              <a:pPr marL="171450" indent="-171450">
                <a:lnSpc>
                  <a:spcPts val="1563"/>
                </a:lnSpc>
                <a:buFontTx/>
                <a:buChar char="-"/>
              </a:pPr>
              <a:endParaRPr lang="en-US" sz="1100" dirty="0">
                <a:latin typeface="Noto Sans KR Medium" panose="020B0200000000000000" pitchFamily="50" charset="-127"/>
                <a:ea typeface="Noto Sans KR Medium" panose="020B0200000000000000" pitchFamily="50" charset="-127"/>
              </a:endParaRPr>
            </a:p>
          </p:txBody>
        </p:sp>
      </p:grp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9C8BD78-91DA-B98F-4C14-F141487CBA74}"/>
              </a:ext>
            </a:extLst>
          </p:cNvPr>
          <p:cNvCxnSpPr>
            <a:cxnSpLocks/>
          </p:cNvCxnSpPr>
          <p:nvPr/>
        </p:nvCxnSpPr>
        <p:spPr>
          <a:xfrm>
            <a:off x="4555067" y="419529"/>
            <a:ext cx="0" cy="4304442"/>
          </a:xfrm>
          <a:prstGeom prst="line">
            <a:avLst/>
          </a:prstGeom>
          <a:ln>
            <a:solidFill>
              <a:srgbClr val="325F7B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3" name="Image 0" descr="preencoded.png">
            <a:extLst>
              <a:ext uri="{FF2B5EF4-FFF2-40B4-BE49-F238E27FC236}">
                <a16:creationId xmlns:a16="http://schemas.microsoft.com/office/drawing/2014/main" id="{04F743D4-0E5C-EABB-609D-B046A0E19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665342" y="-313556"/>
            <a:ext cx="667196" cy="3336056"/>
          </a:xfrm>
          <a:prstGeom prst="rect">
            <a:avLst/>
          </a:prstGeom>
        </p:spPr>
      </p:pic>
      <p:sp>
        <p:nvSpPr>
          <p:cNvPr id="24" name="Text 0">
            <a:extLst>
              <a:ext uri="{FF2B5EF4-FFF2-40B4-BE49-F238E27FC236}">
                <a16:creationId xmlns:a16="http://schemas.microsoft.com/office/drawing/2014/main" id="{67CDB408-AA5D-B3F4-AB4B-8C28D4CCFA33}"/>
              </a:ext>
            </a:extLst>
          </p:cNvPr>
          <p:cNvSpPr/>
          <p:nvPr/>
        </p:nvSpPr>
        <p:spPr>
          <a:xfrm>
            <a:off x="509852" y="342243"/>
            <a:ext cx="2224556" cy="399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</a:t>
            </a:r>
            <a:r>
              <a:rPr lang="ko-KR" altLang="en-US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서</a:t>
            </a:r>
            <a:r>
              <a:rPr lang="en-US" altLang="ko-KR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- </a:t>
            </a:r>
            <a:r>
              <a:rPr lang="ko-KR" altLang="en-US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개발 목표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(1)</a:t>
            </a: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2750"/>
              </a:lnSpc>
            </a:pP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E7A78-DFD2-8C06-4541-38327B77D3B7}"/>
              </a:ext>
            </a:extLst>
          </p:cNvPr>
          <p:cNvSpPr txBox="1"/>
          <p:nvPr/>
        </p:nvSpPr>
        <p:spPr>
          <a:xfrm>
            <a:off x="981577" y="2681033"/>
            <a:ext cx="267735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다문화 유형별 학생 수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다문화가정 출생아 수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다문화학생 수</a:t>
            </a:r>
            <a:endParaRPr lang="ko-KR" altLang="en-US" sz="1100" dirty="0"/>
          </a:p>
        </p:txBody>
      </p:sp>
      <p:sp>
        <p:nvSpPr>
          <p:cNvPr id="27" name="Text 2">
            <a:extLst>
              <a:ext uri="{FF2B5EF4-FFF2-40B4-BE49-F238E27FC236}">
                <a16:creationId xmlns:a16="http://schemas.microsoft.com/office/drawing/2014/main" id="{BCD721F0-2AB9-5ED6-382F-034CB69E6BC2}"/>
              </a:ext>
            </a:extLst>
          </p:cNvPr>
          <p:cNvSpPr/>
          <p:nvPr/>
        </p:nvSpPr>
        <p:spPr>
          <a:xfrm>
            <a:off x="861716" y="3344566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인구</a:t>
            </a:r>
            <a:r>
              <a:rPr lang="en-US" sz="1400" b="1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데이터</a:t>
            </a:r>
            <a:endParaRPr lang="en-US" sz="1400" b="1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Roboto" pitchFamily="34" charset="-120"/>
            </a:endParaRPr>
          </a:p>
          <a:p>
            <a:pPr>
              <a:lnSpc>
                <a:spcPts val="1563"/>
              </a:lnSpc>
            </a:pP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     </a:t>
            </a:r>
            <a:endParaRPr lang="en-US" sz="1030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2DF5AC7-40F2-F376-39E4-6F611C46D330}"/>
              </a:ext>
            </a:extLst>
          </p:cNvPr>
          <p:cNvSpPr txBox="1"/>
          <p:nvPr/>
        </p:nvSpPr>
        <p:spPr>
          <a:xfrm>
            <a:off x="981577" y="3629887"/>
            <a:ext cx="28315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연령별 외국인 현황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국적별 체류자격별 외국인 입국 현황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전국 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다문화가구 및 구성원 수</a:t>
            </a:r>
            <a:endParaRPr lang="ko-KR" altLang="en-US" sz="1100" dirty="0"/>
          </a:p>
        </p:txBody>
      </p:sp>
      <p:sp>
        <p:nvSpPr>
          <p:cNvPr id="29" name="Text 2">
            <a:extLst>
              <a:ext uri="{FF2B5EF4-FFF2-40B4-BE49-F238E27FC236}">
                <a16:creationId xmlns:a16="http://schemas.microsoft.com/office/drawing/2014/main" id="{E73F24C8-17D7-8B12-3036-A074239517EF}"/>
              </a:ext>
            </a:extLst>
          </p:cNvPr>
          <p:cNvSpPr/>
          <p:nvPr/>
        </p:nvSpPr>
        <p:spPr>
          <a:xfrm>
            <a:off x="861716" y="4288764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보조데이터</a:t>
            </a:r>
            <a:endParaRPr lang="en-US" sz="1400" b="1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Roboto" pitchFamily="34" charset="-120"/>
            </a:endParaRPr>
          </a:p>
          <a:p>
            <a:pPr>
              <a:lnSpc>
                <a:spcPts val="1563"/>
              </a:lnSpc>
            </a:pP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     </a:t>
            </a:r>
            <a:endParaRPr lang="en-US" sz="1030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95BE26F-47D6-2985-566F-5EA55A2BCF3E}"/>
              </a:ext>
            </a:extLst>
          </p:cNvPr>
          <p:cNvSpPr txBox="1"/>
          <p:nvPr/>
        </p:nvSpPr>
        <p:spPr>
          <a:xfrm>
            <a:off x="981577" y="4527828"/>
            <a:ext cx="26773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이혼율</a:t>
            </a:r>
            <a:r>
              <a:rPr lang="en-US" altLang="ko-KR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〮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실업률</a:t>
            </a:r>
            <a:r>
              <a:rPr lang="en-US" altLang="ko-KR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〮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연령별 학생 수</a:t>
            </a:r>
            <a:endParaRPr lang="ko-KR" altLang="en-US" sz="1100" dirty="0"/>
          </a:p>
        </p:txBody>
      </p:sp>
      <p:sp>
        <p:nvSpPr>
          <p:cNvPr id="32" name="AutoShape 2">
            <a:extLst>
              <a:ext uri="{FF2B5EF4-FFF2-40B4-BE49-F238E27FC236}">
                <a16:creationId xmlns:a16="http://schemas.microsoft.com/office/drawing/2014/main" id="{868A2609-5682-621B-A527-8287792E44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C3977E2-361A-27FA-A1C7-E52581954969}"/>
              </a:ext>
            </a:extLst>
          </p:cNvPr>
          <p:cNvGrpSpPr/>
          <p:nvPr/>
        </p:nvGrpSpPr>
        <p:grpSpPr>
          <a:xfrm>
            <a:off x="5328267" y="2077241"/>
            <a:ext cx="3133911" cy="702069"/>
            <a:chOff x="5620539" y="2709933"/>
            <a:chExt cx="3133911" cy="702069"/>
          </a:xfrm>
        </p:grpSpPr>
        <p:sp>
          <p:nvSpPr>
            <p:cNvPr id="31" name="Text 7">
              <a:extLst>
                <a:ext uri="{FF2B5EF4-FFF2-40B4-BE49-F238E27FC236}">
                  <a16:creationId xmlns:a16="http://schemas.microsoft.com/office/drawing/2014/main" id="{4DE84408-7CAC-7DEB-3E38-A1F941A8C31E}"/>
                </a:ext>
              </a:extLst>
            </p:cNvPr>
            <p:cNvSpPr/>
            <p:nvPr/>
          </p:nvSpPr>
          <p:spPr>
            <a:xfrm>
              <a:off x="5620539" y="2709933"/>
              <a:ext cx="3133911" cy="20009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285750" indent="-285750">
                <a:lnSpc>
                  <a:spcPts val="1563"/>
                </a:lnSpc>
                <a:buSzPct val="100000"/>
                <a:buFont typeface="Wingdings" panose="05000000000000000000" pitchFamily="2" charset="2"/>
                <a:buChar char="ü"/>
              </a:pPr>
              <a:r>
                <a:rPr lang="ko-KR" altLang="en-US" sz="2000" dirty="0">
                  <a:solidFill>
                    <a:srgbClr val="384653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데이터 </a:t>
              </a:r>
              <a:r>
                <a:rPr lang="ko-KR" altLang="en-US" sz="2000" dirty="0" err="1">
                  <a:solidFill>
                    <a:srgbClr val="384653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전처리</a:t>
              </a:r>
              <a:r>
                <a:rPr lang="ko-KR" altLang="en-US" sz="2000" dirty="0">
                  <a:solidFill>
                    <a:srgbClr val="384653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 </a:t>
              </a:r>
              <a:endParaRPr lang="en-US" sz="2000" dirty="0">
                <a:latin typeface="Noto Sans KR Black" panose="020B0200000000000000" pitchFamily="50" charset="-127"/>
                <a:ea typeface="Noto Sans KR Black" panose="020B0200000000000000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41D33C-AED5-E956-E0FA-FB44497E42FE}"/>
                </a:ext>
              </a:extLst>
            </p:cNvPr>
            <p:cNvSpPr txBox="1"/>
            <p:nvPr/>
          </p:nvSpPr>
          <p:spPr>
            <a:xfrm>
              <a:off x="5786013" y="2981115"/>
              <a:ext cx="26773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100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스키마</a:t>
              </a:r>
              <a:r>
                <a:rPr lang="en-US" altLang="ko-KR" sz="1100" dirty="0"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 ·</a:t>
              </a:r>
              <a:r>
                <a:rPr lang="en-US" altLang="ko-KR" sz="1100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</a:t>
              </a:r>
              <a:r>
                <a:rPr lang="ko-KR" altLang="en-US" sz="1100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단위 통일</a:t>
              </a:r>
              <a:endParaRPr lang="en-US" altLang="ko-KR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100" dirty="0" err="1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결측치</a:t>
              </a:r>
              <a:r>
                <a:rPr lang="en-US" altLang="ko-KR" sz="1100" dirty="0"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 · </a:t>
              </a:r>
              <a:r>
                <a:rPr lang="ko-KR" altLang="en-US" sz="1100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이상치 처리</a:t>
              </a:r>
              <a:endParaRPr lang="en-US" altLang="ko-KR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C7E4FBA-358F-F7FF-8B65-0288DC9B2862}"/>
              </a:ext>
            </a:extLst>
          </p:cNvPr>
          <p:cNvGrpSpPr/>
          <p:nvPr/>
        </p:nvGrpSpPr>
        <p:grpSpPr>
          <a:xfrm>
            <a:off x="4979190" y="3844680"/>
            <a:ext cx="4039499" cy="1074471"/>
            <a:chOff x="4981443" y="3714966"/>
            <a:chExt cx="4039499" cy="1074471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1A00B963-0398-CE82-A24C-2AAB62A446A7}"/>
                </a:ext>
              </a:extLst>
            </p:cNvPr>
            <p:cNvSpPr/>
            <p:nvPr/>
          </p:nvSpPr>
          <p:spPr>
            <a:xfrm>
              <a:off x="7124689" y="3714966"/>
              <a:ext cx="1896253" cy="1074471"/>
            </a:xfrm>
            <a:prstGeom prst="roundRect">
              <a:avLst/>
            </a:prstGeom>
            <a:solidFill>
              <a:srgbClr val="C7E0E7"/>
            </a:solidFill>
            <a:ln>
              <a:noFill/>
            </a:ln>
            <a:effectLst>
              <a:softEdge rad="31750"/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CAF343B-1C68-5541-D2E8-28EEB14D54A4}"/>
                </a:ext>
              </a:extLst>
            </p:cNvPr>
            <p:cNvSpPr txBox="1"/>
            <p:nvPr/>
          </p:nvSpPr>
          <p:spPr>
            <a:xfrm>
              <a:off x="7495178" y="4155701"/>
              <a:ext cx="14022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다문화가정 수</a:t>
              </a:r>
              <a:endParaRPr lang="en-US" altLang="ko-KR" sz="3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pPr marL="171450" indent="-171450">
                <a:buFont typeface="Wingdings" panose="05000000000000000000" pitchFamily="2" charset="2"/>
                <a:buChar char="§"/>
              </a:pPr>
              <a:endParaRPr lang="en-US" altLang="ko-KR" sz="4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다문화자녀 수</a:t>
              </a: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E00FFC2D-C776-C397-5AE3-72CFAC6845C6}"/>
                </a:ext>
              </a:extLst>
            </p:cNvPr>
            <p:cNvSpPr/>
            <p:nvPr/>
          </p:nvSpPr>
          <p:spPr>
            <a:xfrm>
              <a:off x="4981443" y="3714966"/>
              <a:ext cx="1896253" cy="1074471"/>
            </a:xfrm>
            <a:prstGeom prst="roundRect">
              <a:avLst/>
            </a:prstGeom>
            <a:solidFill>
              <a:srgbClr val="C7E0E7"/>
            </a:solidFill>
            <a:ln>
              <a:noFill/>
            </a:ln>
            <a:effectLst>
              <a:softEdge rad="31750"/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/>
            </a:p>
          </p:txBody>
        </p:sp>
        <p:sp>
          <p:nvSpPr>
            <p:cNvPr id="10" name="Text 6">
              <a:extLst>
                <a:ext uri="{FF2B5EF4-FFF2-40B4-BE49-F238E27FC236}">
                  <a16:creationId xmlns:a16="http://schemas.microsoft.com/office/drawing/2014/main" id="{DFEECF0B-2BC6-5D5C-5AAF-E827160A21E0}"/>
                </a:ext>
              </a:extLst>
            </p:cNvPr>
            <p:cNvSpPr/>
            <p:nvPr/>
          </p:nvSpPr>
          <p:spPr>
            <a:xfrm>
              <a:off x="5228435" y="3836748"/>
              <a:ext cx="1402268" cy="64399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214313" indent="-214313">
                <a:lnSpc>
                  <a:spcPts val="1563"/>
                </a:lnSpc>
                <a:buSzPct val="100000"/>
                <a:buChar char="•"/>
              </a:pPr>
              <a:r>
                <a:rPr lang="en-US" sz="1400" b="1" dirty="0">
                  <a:solidFill>
                    <a:srgbClr val="384653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Feature (X)</a:t>
              </a:r>
            </a:p>
            <a:p>
              <a:pPr>
                <a:lnSpc>
                  <a:spcPts val="1563"/>
                </a:lnSpc>
                <a:buSzPct val="100000"/>
              </a:pPr>
              <a:r>
                <a:rPr lang="en-US" sz="1400" b="1" dirty="0">
                  <a:solidFill>
                    <a:srgbClr val="384653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 </a:t>
              </a:r>
            </a:p>
            <a:p>
              <a:pPr>
                <a:lnSpc>
                  <a:spcPts val="1563"/>
                </a:lnSpc>
                <a:buSzPct val="100000"/>
              </a:pPr>
              <a:endParaRPr 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endParaRPr>
            </a:p>
          </p:txBody>
        </p:sp>
        <p:sp>
          <p:nvSpPr>
            <p:cNvPr id="14" name="Text 6">
              <a:extLst>
                <a:ext uri="{FF2B5EF4-FFF2-40B4-BE49-F238E27FC236}">
                  <a16:creationId xmlns:a16="http://schemas.microsoft.com/office/drawing/2014/main" id="{F3901907-0207-F0BE-0A18-65FBDC8A7600}"/>
                </a:ext>
              </a:extLst>
            </p:cNvPr>
            <p:cNvSpPr/>
            <p:nvPr/>
          </p:nvSpPr>
          <p:spPr>
            <a:xfrm>
              <a:off x="7371681" y="3849449"/>
              <a:ext cx="1402268" cy="3233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214313" indent="-214313">
                <a:lnSpc>
                  <a:spcPts val="1563"/>
                </a:lnSpc>
                <a:buSzPct val="100000"/>
                <a:buChar char="•"/>
              </a:pPr>
              <a:r>
                <a:rPr lang="en-US" sz="1400" dirty="0">
                  <a:solidFill>
                    <a:srgbClr val="384653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Target (Y) </a:t>
              </a:r>
            </a:p>
            <a:p>
              <a:pPr>
                <a:lnSpc>
                  <a:spcPts val="1563"/>
                </a:lnSpc>
                <a:buSzPct val="100000"/>
              </a:pPr>
              <a:endParaRPr 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BE2057D-C7FC-7BDB-F9A0-6951345C04D8}"/>
                </a:ext>
              </a:extLst>
            </p:cNvPr>
            <p:cNvSpPr txBox="1"/>
            <p:nvPr/>
          </p:nvSpPr>
          <p:spPr>
            <a:xfrm>
              <a:off x="5348981" y="4062168"/>
              <a:ext cx="1083699" cy="661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사회데이터</a:t>
              </a:r>
              <a:endParaRPr lang="en-US" altLang="ko-KR" sz="10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endParaRPr lang="en-US" altLang="ko-KR" sz="3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인구데이터</a:t>
              </a:r>
              <a:endParaRPr lang="en-US" altLang="ko-KR" sz="10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endParaRPr lang="en-US" altLang="ko-KR" sz="3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보조데이터</a:t>
              </a:r>
              <a:endParaRPr lang="en-US" altLang="ko-KR" sz="10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5676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48946-6B11-B49C-A58B-3B5D9F241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918F8BC8-FDB1-B213-911A-6CD3FDA1F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811462" y="-313282"/>
            <a:ext cx="667196" cy="3336056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229C2D27-6C96-E691-B590-4C69923B50B9}"/>
              </a:ext>
            </a:extLst>
          </p:cNvPr>
          <p:cNvSpPr/>
          <p:nvPr/>
        </p:nvSpPr>
        <p:spPr>
          <a:xfrm>
            <a:off x="509852" y="2080435"/>
            <a:ext cx="809135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ko-KR" altLang="en-US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예측 결과</a:t>
            </a:r>
            <a:endParaRPr lang="en-US" sz="20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94CAB8F3-ABE8-5028-05C4-5739764FB18D}"/>
              </a:ext>
            </a:extLst>
          </p:cNvPr>
          <p:cNvSpPr/>
          <p:nvPr/>
        </p:nvSpPr>
        <p:spPr>
          <a:xfrm>
            <a:off x="861716" y="2547089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다문화가정</a:t>
            </a:r>
            <a:r>
              <a:rPr lang="en-US" altLang="ko-KR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</a:t>
            </a: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수</a:t>
            </a:r>
            <a:r>
              <a:rPr lang="en-US" altLang="ko-KR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</a:t>
            </a: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추세</a:t>
            </a:r>
            <a:r>
              <a:rPr lang="en-US" altLang="ko-KR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</a:t>
            </a:r>
            <a:r>
              <a:rPr lang="en-US" altLang="ko-KR" sz="1400" b="1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예측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EE00D81B-44CD-3789-0781-080EA1E71127}"/>
              </a:ext>
            </a:extLst>
          </p:cNvPr>
          <p:cNvSpPr/>
          <p:nvPr/>
        </p:nvSpPr>
        <p:spPr>
          <a:xfrm>
            <a:off x="5330912" y="2080435"/>
            <a:ext cx="710214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UI </a:t>
            </a:r>
            <a:r>
              <a:rPr lang="ko-KR" altLang="en-US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시각화</a:t>
            </a:r>
            <a:endParaRPr lang="en-US" sz="20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97DE851-20B7-4B57-A0E0-E358BE03DA46}"/>
              </a:ext>
            </a:extLst>
          </p:cNvPr>
          <p:cNvCxnSpPr>
            <a:cxnSpLocks/>
          </p:cNvCxnSpPr>
          <p:nvPr/>
        </p:nvCxnSpPr>
        <p:spPr>
          <a:xfrm>
            <a:off x="4555067" y="419529"/>
            <a:ext cx="0" cy="4304442"/>
          </a:xfrm>
          <a:prstGeom prst="line">
            <a:avLst/>
          </a:prstGeom>
          <a:ln>
            <a:solidFill>
              <a:srgbClr val="325F7B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3" name="Image 0" descr="preencoded.png">
            <a:extLst>
              <a:ext uri="{FF2B5EF4-FFF2-40B4-BE49-F238E27FC236}">
                <a16:creationId xmlns:a16="http://schemas.microsoft.com/office/drawing/2014/main" id="{6F791DBF-FA3A-F07B-078C-4ACAA9D03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665342" y="-313556"/>
            <a:ext cx="667196" cy="3336056"/>
          </a:xfrm>
          <a:prstGeom prst="rect">
            <a:avLst/>
          </a:prstGeom>
        </p:spPr>
      </p:pic>
      <p:sp>
        <p:nvSpPr>
          <p:cNvPr id="24" name="Text 0">
            <a:extLst>
              <a:ext uri="{FF2B5EF4-FFF2-40B4-BE49-F238E27FC236}">
                <a16:creationId xmlns:a16="http://schemas.microsoft.com/office/drawing/2014/main" id="{1646DD22-3BB1-286B-2A69-E8F4D13357A1}"/>
              </a:ext>
            </a:extLst>
          </p:cNvPr>
          <p:cNvSpPr/>
          <p:nvPr/>
        </p:nvSpPr>
        <p:spPr>
          <a:xfrm>
            <a:off x="509852" y="342243"/>
            <a:ext cx="2224556" cy="399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</a:t>
            </a:r>
            <a:r>
              <a:rPr lang="ko-KR" altLang="en-US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서</a:t>
            </a:r>
            <a:r>
              <a:rPr lang="en-US" altLang="ko-KR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- </a:t>
            </a:r>
            <a:r>
              <a:rPr lang="ko-KR" altLang="en-US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개발 목표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(2)</a:t>
            </a: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2750"/>
              </a:lnSpc>
            </a:pP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AA4A20-5A28-2379-AEA8-7870B8FF6D49}"/>
              </a:ext>
            </a:extLst>
          </p:cNvPr>
          <p:cNvSpPr txBox="1"/>
          <p:nvPr/>
        </p:nvSpPr>
        <p:spPr>
          <a:xfrm>
            <a:off x="981577" y="2815242"/>
            <a:ext cx="267735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국제결혼 증가 및 외국인 유입 확대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altLang="ko-KR" sz="4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r>
              <a:rPr lang="en-US" altLang="ko-KR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  <a:sym typeface="Wingdings" panose="05000000000000000000" pitchFamily="2" charset="2"/>
              </a:rPr>
              <a:t>       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상승세 예상</a:t>
            </a:r>
            <a:endParaRPr lang="ko-KR" altLang="en-US" sz="1100" dirty="0"/>
          </a:p>
        </p:txBody>
      </p:sp>
      <p:sp>
        <p:nvSpPr>
          <p:cNvPr id="27" name="Text 2">
            <a:extLst>
              <a:ext uri="{FF2B5EF4-FFF2-40B4-BE49-F238E27FC236}">
                <a16:creationId xmlns:a16="http://schemas.microsoft.com/office/drawing/2014/main" id="{162DD41E-ADD9-E305-14A1-87B38B8DF74F}"/>
              </a:ext>
            </a:extLst>
          </p:cNvPr>
          <p:cNvSpPr/>
          <p:nvPr/>
        </p:nvSpPr>
        <p:spPr>
          <a:xfrm>
            <a:off x="861716" y="3389975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다문화자녀 수 추세 예측 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9" name="Text 2">
            <a:extLst>
              <a:ext uri="{FF2B5EF4-FFF2-40B4-BE49-F238E27FC236}">
                <a16:creationId xmlns:a16="http://schemas.microsoft.com/office/drawing/2014/main" id="{9AAE6822-EBEB-D824-3A67-071DACC81B09}"/>
              </a:ext>
            </a:extLst>
          </p:cNvPr>
          <p:cNvSpPr/>
          <p:nvPr/>
        </p:nvSpPr>
        <p:spPr>
          <a:xfrm>
            <a:off x="861716" y="4232861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 자녀 언어</a:t>
            </a:r>
            <a:r>
              <a:rPr lang="en-US" altLang="ko-KR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</a:t>
            </a:r>
            <a:r>
              <a:rPr lang="en-US" altLang="ko-KR" sz="1400" b="1" dirty="0"/>
              <a:t>· </a:t>
            </a: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문화적 지원 계획</a:t>
            </a:r>
            <a:endParaRPr lang="en-US" sz="1030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E4C2DE2-778A-41DA-27CC-6DD5C2AFB1D1}"/>
              </a:ext>
            </a:extLst>
          </p:cNvPr>
          <p:cNvSpPr txBox="1"/>
          <p:nvPr/>
        </p:nvSpPr>
        <p:spPr>
          <a:xfrm>
            <a:off x="981577" y="4523499"/>
            <a:ext cx="267735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100" dirty="0"/>
          </a:p>
          <a:p>
            <a:endParaRPr lang="ko-KR" altLang="en-US" sz="1100" dirty="0"/>
          </a:p>
          <a:p>
            <a:endParaRPr lang="ko-KR" altLang="en-US" sz="1100" dirty="0"/>
          </a:p>
        </p:txBody>
      </p:sp>
      <p:sp>
        <p:nvSpPr>
          <p:cNvPr id="13" name="Text 2">
            <a:extLst>
              <a:ext uri="{FF2B5EF4-FFF2-40B4-BE49-F238E27FC236}">
                <a16:creationId xmlns:a16="http://schemas.microsoft.com/office/drawing/2014/main" id="{FC5364FC-1D7A-6E5C-00B8-CE4297BCFC09}"/>
              </a:ext>
            </a:extLst>
          </p:cNvPr>
          <p:cNvSpPr/>
          <p:nvPr/>
        </p:nvSpPr>
        <p:spPr>
          <a:xfrm>
            <a:off x="5687716" y="3414636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다문화자녀 수 증가 그래프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BC29CE-5812-D261-8F9D-C06A6C0BA71E}"/>
              </a:ext>
            </a:extLst>
          </p:cNvPr>
          <p:cNvSpPr txBox="1"/>
          <p:nvPr/>
        </p:nvSpPr>
        <p:spPr>
          <a:xfrm>
            <a:off x="5807577" y="3705274"/>
            <a:ext cx="2859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연도별 다문화자녀 수를 표와 그래프로 시각화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A87C578B-7B60-5571-BB6A-D84A0AC0DB48}"/>
              </a:ext>
            </a:extLst>
          </p:cNvPr>
          <p:cNvSpPr/>
          <p:nvPr/>
        </p:nvSpPr>
        <p:spPr>
          <a:xfrm>
            <a:off x="5686019" y="2547088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다문화가정 수 증가 그래프</a:t>
            </a:r>
            <a:endParaRPr lang="en-US" altLang="ko-KR" sz="1400" b="1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DFD8BC-CC29-7C22-74E6-14142FD4B519}"/>
              </a:ext>
            </a:extLst>
          </p:cNvPr>
          <p:cNvSpPr txBox="1"/>
          <p:nvPr/>
        </p:nvSpPr>
        <p:spPr>
          <a:xfrm>
            <a:off x="5807577" y="2837727"/>
            <a:ext cx="29808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연도별 다문화가정 수를 표와 그래프로 시각화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</p:txBody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806F68E5-ED23-6B13-5FBD-2C3223F13445}"/>
              </a:ext>
            </a:extLst>
          </p:cNvPr>
          <p:cNvSpPr/>
          <p:nvPr/>
        </p:nvSpPr>
        <p:spPr>
          <a:xfrm>
            <a:off x="5687716" y="4232861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과거 및 예측 데이터를 비교</a:t>
            </a: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·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시각화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959DC64-C794-4A5A-6CFE-3878BC149E67}"/>
              </a:ext>
            </a:extLst>
          </p:cNvPr>
          <p:cNvSpPr txBox="1"/>
          <p:nvPr/>
        </p:nvSpPr>
        <p:spPr>
          <a:xfrm>
            <a:off x="5807577" y="4523499"/>
            <a:ext cx="28593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기존 데이터와 </a:t>
            </a:r>
            <a:r>
              <a:rPr lang="ko-KR" altLang="en-US" sz="1100" dirty="0" err="1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머신러닝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 예측 데이터를 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한눈에 비교</a:t>
            </a:r>
            <a:r>
              <a:rPr lang="en-US" altLang="ko-KR" sz="1100" dirty="0"/>
              <a:t>·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 시각화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6A95F7-5DAB-E18E-E4C3-F4A4ADE180DA}"/>
              </a:ext>
            </a:extLst>
          </p:cNvPr>
          <p:cNvSpPr txBox="1"/>
          <p:nvPr/>
        </p:nvSpPr>
        <p:spPr>
          <a:xfrm>
            <a:off x="981577" y="3669949"/>
            <a:ext cx="267735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다문화가정 증가에 비례하여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endParaRPr lang="en-US" altLang="ko-KR" sz="3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     다문화자녀 수도 증가할 것으로 예상</a:t>
            </a:r>
            <a:endParaRPr lang="ko-KR" altLang="en-US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EC2FB0-465D-0AE5-D3CC-6ECADA7BD355}"/>
              </a:ext>
            </a:extLst>
          </p:cNvPr>
          <p:cNvSpPr txBox="1"/>
          <p:nvPr/>
        </p:nvSpPr>
        <p:spPr>
          <a:xfrm>
            <a:off x="981577" y="4566008"/>
            <a:ext cx="26773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언어</a:t>
            </a:r>
            <a:r>
              <a:rPr lang="en-US" altLang="ko-KR" sz="1100" b="1" dirty="0"/>
              <a:t>·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문화 적응 지원 강화 필요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784824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40311C-1E1C-ED7B-D5B6-A3B2740C8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">
            <a:extLst>
              <a:ext uri="{FF2B5EF4-FFF2-40B4-BE49-F238E27FC236}">
                <a16:creationId xmlns:a16="http://schemas.microsoft.com/office/drawing/2014/main" id="{12C5EA52-8AA2-2731-ADCF-655B4183D6FA}"/>
              </a:ext>
            </a:extLst>
          </p:cNvPr>
          <p:cNvSpPr/>
          <p:nvPr/>
        </p:nvSpPr>
        <p:spPr>
          <a:xfrm>
            <a:off x="496119" y="3824012"/>
            <a:ext cx="4389148" cy="787735"/>
          </a:xfrm>
          <a:prstGeom prst="roundRect">
            <a:avLst>
              <a:gd name="adj" fmla="val 3055"/>
            </a:avLst>
          </a:prstGeom>
          <a:solidFill>
            <a:srgbClr val="D9EDF2"/>
          </a:solidFill>
          <a:ln w="7620">
            <a:solidFill>
              <a:srgbClr val="C7E0E7"/>
            </a:solidFill>
            <a:prstDash val="solid"/>
          </a:ln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0" name="Shape 2">
            <a:extLst>
              <a:ext uri="{FF2B5EF4-FFF2-40B4-BE49-F238E27FC236}">
                <a16:creationId xmlns:a16="http://schemas.microsoft.com/office/drawing/2014/main" id="{A1419F7A-B1B0-C27C-855C-AA7BFED58298}"/>
              </a:ext>
            </a:extLst>
          </p:cNvPr>
          <p:cNvSpPr/>
          <p:nvPr/>
        </p:nvSpPr>
        <p:spPr>
          <a:xfrm>
            <a:off x="496119" y="2384041"/>
            <a:ext cx="5633748" cy="1008385"/>
          </a:xfrm>
          <a:prstGeom prst="roundRect">
            <a:avLst>
              <a:gd name="adj" fmla="val 3055"/>
            </a:avLst>
          </a:prstGeom>
          <a:solidFill>
            <a:srgbClr val="D9EDF2"/>
          </a:solidFill>
          <a:ln w="7620">
            <a:solidFill>
              <a:srgbClr val="C7E0E7"/>
            </a:solidFill>
            <a:prstDash val="solid"/>
          </a:ln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" name="Shape 0">
            <a:extLst>
              <a:ext uri="{FF2B5EF4-FFF2-40B4-BE49-F238E27FC236}">
                <a16:creationId xmlns:a16="http://schemas.microsoft.com/office/drawing/2014/main" id="{F841EABA-F2CA-FEA1-78AD-16724B730993}"/>
              </a:ext>
            </a:extLst>
          </p:cNvPr>
          <p:cNvSpPr/>
          <p:nvPr/>
        </p:nvSpPr>
        <p:spPr>
          <a:xfrm>
            <a:off x="6168050" y="0"/>
            <a:ext cx="2972023" cy="5150588"/>
          </a:xfrm>
          <a:custGeom>
            <a:avLst/>
            <a:gdLst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3600450 w 3600450"/>
              <a:gd name="connsiteY2" fmla="*/ 5143500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  <a:gd name="connsiteX0" fmla="*/ 1254642 w 3600450"/>
              <a:gd name="connsiteY0" fmla="*/ 0 h 5150588"/>
              <a:gd name="connsiteX1" fmla="*/ 3600450 w 3600450"/>
              <a:gd name="connsiteY1" fmla="*/ 7088 h 5150588"/>
              <a:gd name="connsiteX2" fmla="*/ 3600450 w 3600450"/>
              <a:gd name="connsiteY2" fmla="*/ 5150588 h 5150588"/>
              <a:gd name="connsiteX3" fmla="*/ 0 w 3600450"/>
              <a:gd name="connsiteY3" fmla="*/ 5150588 h 5150588"/>
              <a:gd name="connsiteX4" fmla="*/ 1254642 w 3600450"/>
              <a:gd name="connsiteY4" fmla="*/ 0 h 5150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450" h="5150588">
                <a:moveTo>
                  <a:pt x="1254642" y="0"/>
                </a:moveTo>
                <a:lnTo>
                  <a:pt x="3600450" y="7088"/>
                </a:lnTo>
                <a:lnTo>
                  <a:pt x="3600450" y="5150588"/>
                </a:lnTo>
                <a:lnTo>
                  <a:pt x="0" y="5150588"/>
                </a:lnTo>
                <a:lnTo>
                  <a:pt x="1254642" y="0"/>
                </a:lnTo>
                <a:close/>
              </a:path>
            </a:pathLst>
          </a:custGeom>
          <a:solidFill>
            <a:srgbClr val="C7E0E7"/>
          </a:solidFill>
          <a:ln/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8A03EAD-A548-4924-19B6-840AA4CFFB81}"/>
              </a:ext>
            </a:extLst>
          </p:cNvPr>
          <p:cNvSpPr/>
          <p:nvPr/>
        </p:nvSpPr>
        <p:spPr>
          <a:xfrm>
            <a:off x="496119" y="458837"/>
            <a:ext cx="3189759" cy="398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25"/>
              </a:lnSpc>
            </a:pPr>
            <a:r>
              <a:rPr lang="en-US" sz="2500" dirty="0">
                <a:solidFill>
                  <a:srgbClr val="2E3C4E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업무 분장</a:t>
            </a:r>
            <a:endParaRPr lang="en-US" sz="2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06C1B9E2-0D6E-7EF8-DCAE-2FA1A581AAB9}"/>
              </a:ext>
            </a:extLst>
          </p:cNvPr>
          <p:cNvSpPr/>
          <p:nvPr/>
        </p:nvSpPr>
        <p:spPr>
          <a:xfrm>
            <a:off x="496119" y="1051653"/>
            <a:ext cx="5633748" cy="1008385"/>
          </a:xfrm>
          <a:prstGeom prst="roundRect">
            <a:avLst>
              <a:gd name="adj" fmla="val 3055"/>
            </a:avLst>
          </a:prstGeom>
          <a:solidFill>
            <a:srgbClr val="D9EDF2"/>
          </a:solidFill>
          <a:ln w="7620">
            <a:solidFill>
              <a:srgbClr val="C7E0E7"/>
            </a:solidFill>
            <a:prstDash val="solid"/>
          </a:ln>
          <a:effectLst/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CAA10A9D-EF97-A8DB-5882-6DD80F97B470}"/>
              </a:ext>
            </a:extLst>
          </p:cNvPr>
          <p:cNvSpPr/>
          <p:nvPr/>
        </p:nvSpPr>
        <p:spPr>
          <a:xfrm>
            <a:off x="628427" y="1181175"/>
            <a:ext cx="382711" cy="382711"/>
          </a:xfrm>
          <a:prstGeom prst="roundRect">
            <a:avLst>
              <a:gd name="adj" fmla="val 14931436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BBA7D9C7-D424-39C6-A353-D2D5A27C79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3649" y="1286396"/>
            <a:ext cx="172194" cy="172194"/>
          </a:xfrm>
          <a:prstGeom prst="rect">
            <a:avLst/>
          </a:prstGeom>
        </p:spPr>
      </p:pic>
      <p:sp>
        <p:nvSpPr>
          <p:cNvPr id="7" name="Text 4">
            <a:extLst>
              <a:ext uri="{FF2B5EF4-FFF2-40B4-BE49-F238E27FC236}">
                <a16:creationId xmlns:a16="http://schemas.microsoft.com/office/drawing/2014/main" id="{67025E1D-F766-4A12-6427-2128C5EFC58D}"/>
              </a:ext>
            </a:extLst>
          </p:cNvPr>
          <p:cNvSpPr/>
          <p:nvPr/>
        </p:nvSpPr>
        <p:spPr>
          <a:xfrm>
            <a:off x="1116360" y="1286396"/>
            <a:ext cx="1913855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5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김진혁</a:t>
            </a:r>
            <a:endParaRPr lang="en-US" sz="1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34B2DECF-870E-778E-2C33-B1819595D64F}"/>
              </a:ext>
            </a:extLst>
          </p:cNvPr>
          <p:cNvSpPr/>
          <p:nvPr/>
        </p:nvSpPr>
        <p:spPr>
          <a:xfrm>
            <a:off x="624470" y="2521594"/>
            <a:ext cx="382711" cy="382711"/>
          </a:xfrm>
          <a:prstGeom prst="roundRect">
            <a:avLst>
              <a:gd name="adj" fmla="val 14931436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12" name="Image 1" descr="preencoded.png">
            <a:extLst>
              <a:ext uri="{FF2B5EF4-FFF2-40B4-BE49-F238E27FC236}">
                <a16:creationId xmlns:a16="http://schemas.microsoft.com/office/drawing/2014/main" id="{21749919-119D-AD7C-32E6-B131E88AE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9692" y="2626817"/>
            <a:ext cx="172194" cy="172194"/>
          </a:xfrm>
          <a:prstGeom prst="rect">
            <a:avLst/>
          </a:prstGeom>
        </p:spPr>
      </p:pic>
      <p:sp>
        <p:nvSpPr>
          <p:cNvPr id="13" name="Text 10">
            <a:extLst>
              <a:ext uri="{FF2B5EF4-FFF2-40B4-BE49-F238E27FC236}">
                <a16:creationId xmlns:a16="http://schemas.microsoft.com/office/drawing/2014/main" id="{A00BC522-FB42-EC62-9D14-40B1FD74173B}"/>
              </a:ext>
            </a:extLst>
          </p:cNvPr>
          <p:cNvSpPr/>
          <p:nvPr/>
        </p:nvSpPr>
        <p:spPr>
          <a:xfrm>
            <a:off x="1114978" y="2626817"/>
            <a:ext cx="1913855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5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김세준</a:t>
            </a:r>
            <a:endParaRPr lang="en-US" sz="1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9" name="Text 11">
            <a:extLst>
              <a:ext uri="{FF2B5EF4-FFF2-40B4-BE49-F238E27FC236}">
                <a16:creationId xmlns:a16="http://schemas.microsoft.com/office/drawing/2014/main" id="{BBD4922C-2A3B-38C1-D274-FD1CC431A63B}"/>
              </a:ext>
            </a:extLst>
          </p:cNvPr>
          <p:cNvSpPr/>
          <p:nvPr/>
        </p:nvSpPr>
        <p:spPr>
          <a:xfrm>
            <a:off x="1114978" y="4280834"/>
            <a:ext cx="1789089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sz="1400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데이터</a:t>
            </a:r>
            <a:r>
              <a:rPr 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수집 및 </a:t>
            </a:r>
            <a:r>
              <a:rPr lang="ko-KR" altLang="en-US" sz="1400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전처리</a:t>
            </a:r>
            <a:endParaRPr lang="en-US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61D231C4-31C2-3486-D0B7-01EFC2327EDF}"/>
              </a:ext>
            </a:extLst>
          </p:cNvPr>
          <p:cNvSpPr/>
          <p:nvPr/>
        </p:nvSpPr>
        <p:spPr>
          <a:xfrm>
            <a:off x="766359" y="3986610"/>
            <a:ext cx="98860" cy="98860"/>
          </a:xfrm>
          <a:prstGeom prst="roundRect">
            <a:avLst>
              <a:gd name="adj" fmla="val 14931436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ko-KR" altLang="en-US" sz="875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2391E336-20A8-F73E-517A-834753E7C3B6}"/>
              </a:ext>
            </a:extLst>
          </p:cNvPr>
          <p:cNvSpPr/>
          <p:nvPr/>
        </p:nvSpPr>
        <p:spPr>
          <a:xfrm>
            <a:off x="1114978" y="3916420"/>
            <a:ext cx="1913855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ko-KR" altLang="en-US" sz="15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공통</a:t>
            </a:r>
            <a:endParaRPr lang="en-US" sz="1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0" name="Text 11">
            <a:extLst>
              <a:ext uri="{FF2B5EF4-FFF2-40B4-BE49-F238E27FC236}">
                <a16:creationId xmlns:a16="http://schemas.microsoft.com/office/drawing/2014/main" id="{19FA1623-CDF6-66D0-A3EB-93B205DCEC8D}"/>
              </a:ext>
            </a:extLst>
          </p:cNvPr>
          <p:cNvSpPr/>
          <p:nvPr/>
        </p:nvSpPr>
        <p:spPr>
          <a:xfrm>
            <a:off x="3583095" y="4280834"/>
            <a:ext cx="1789089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머신 러닝</a:t>
            </a:r>
            <a:endParaRPr lang="en-US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B8F63194-C8AF-6A1E-70C1-9A8C36CAA769}"/>
              </a:ext>
            </a:extLst>
          </p:cNvPr>
          <p:cNvSpPr/>
          <p:nvPr/>
        </p:nvSpPr>
        <p:spPr>
          <a:xfrm>
            <a:off x="2090998" y="1229362"/>
            <a:ext cx="1854469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다문화가정 수 예측</a:t>
            </a:r>
            <a:endParaRPr lang="en-US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6" name="Text 5">
            <a:extLst>
              <a:ext uri="{FF2B5EF4-FFF2-40B4-BE49-F238E27FC236}">
                <a16:creationId xmlns:a16="http://schemas.microsoft.com/office/drawing/2014/main" id="{E341A0EC-30BF-9E2A-F8BE-025B63E2CB39}"/>
              </a:ext>
            </a:extLst>
          </p:cNvPr>
          <p:cNvSpPr/>
          <p:nvPr/>
        </p:nvSpPr>
        <p:spPr>
          <a:xfrm>
            <a:off x="4110075" y="1230999"/>
            <a:ext cx="1735935" cy="278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UI 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로고 및 디자인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7" name="Text 5">
            <a:extLst>
              <a:ext uri="{FF2B5EF4-FFF2-40B4-BE49-F238E27FC236}">
                <a16:creationId xmlns:a16="http://schemas.microsoft.com/office/drawing/2014/main" id="{5B81831F-ED16-FFFE-FDFD-5DA41862A7ED}"/>
              </a:ext>
            </a:extLst>
          </p:cNvPr>
          <p:cNvSpPr/>
          <p:nvPr/>
        </p:nvSpPr>
        <p:spPr>
          <a:xfrm>
            <a:off x="4110074" y="1646506"/>
            <a:ext cx="1735935" cy="278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UI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예측 화면 개발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3" name="Text 5">
            <a:extLst>
              <a:ext uri="{FF2B5EF4-FFF2-40B4-BE49-F238E27FC236}">
                <a16:creationId xmlns:a16="http://schemas.microsoft.com/office/drawing/2014/main" id="{6B4D92F4-9D72-4F3C-747A-BADCEA86F25C}"/>
              </a:ext>
            </a:extLst>
          </p:cNvPr>
          <p:cNvSpPr/>
          <p:nvPr/>
        </p:nvSpPr>
        <p:spPr>
          <a:xfrm>
            <a:off x="2090998" y="2966442"/>
            <a:ext cx="1735935" cy="278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Flask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연동 및 구성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5" name="Text 5">
            <a:extLst>
              <a:ext uri="{FF2B5EF4-FFF2-40B4-BE49-F238E27FC236}">
                <a16:creationId xmlns:a16="http://schemas.microsoft.com/office/drawing/2014/main" id="{B4B08F1A-821E-F42E-ECA9-F428BAE895B2}"/>
              </a:ext>
            </a:extLst>
          </p:cNvPr>
          <p:cNvSpPr/>
          <p:nvPr/>
        </p:nvSpPr>
        <p:spPr>
          <a:xfrm>
            <a:off x="2090998" y="2626817"/>
            <a:ext cx="1854469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다문화자녀 수 예측</a:t>
            </a:r>
            <a:endParaRPr lang="en-US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6" name="Text 5">
            <a:extLst>
              <a:ext uri="{FF2B5EF4-FFF2-40B4-BE49-F238E27FC236}">
                <a16:creationId xmlns:a16="http://schemas.microsoft.com/office/drawing/2014/main" id="{E8C75FAE-2B17-92DB-E3A4-36587A700728}"/>
              </a:ext>
            </a:extLst>
          </p:cNvPr>
          <p:cNvSpPr/>
          <p:nvPr/>
        </p:nvSpPr>
        <p:spPr>
          <a:xfrm>
            <a:off x="4110075" y="2628454"/>
            <a:ext cx="1735935" cy="278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UI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데이터 시각화 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7" name="Text 5">
            <a:extLst>
              <a:ext uri="{FF2B5EF4-FFF2-40B4-BE49-F238E27FC236}">
                <a16:creationId xmlns:a16="http://schemas.microsoft.com/office/drawing/2014/main" id="{1CDF249F-61F2-4BD4-79E2-ABF1F5B576AA}"/>
              </a:ext>
            </a:extLst>
          </p:cNvPr>
          <p:cNvSpPr/>
          <p:nvPr/>
        </p:nvSpPr>
        <p:spPr>
          <a:xfrm>
            <a:off x="4110074" y="2966442"/>
            <a:ext cx="1735935" cy="278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UI 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레이아웃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8" name="Text 5">
            <a:extLst>
              <a:ext uri="{FF2B5EF4-FFF2-40B4-BE49-F238E27FC236}">
                <a16:creationId xmlns:a16="http://schemas.microsoft.com/office/drawing/2014/main" id="{8B301D28-CA34-B38A-BADD-7C04D7B7B469}"/>
              </a:ext>
            </a:extLst>
          </p:cNvPr>
          <p:cNvSpPr/>
          <p:nvPr/>
        </p:nvSpPr>
        <p:spPr>
          <a:xfrm>
            <a:off x="2099000" y="1650810"/>
            <a:ext cx="1854469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PPT 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제작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2348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1367</TotalTime>
  <Words>358</Words>
  <Application>Microsoft Office PowerPoint</Application>
  <PresentationFormat>화면 슬라이드 쇼(16:9)</PresentationFormat>
  <Paragraphs>94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Noto Sans KR Black</vt:lpstr>
      <vt:lpstr>Wingdings</vt:lpstr>
      <vt:lpstr>Arial</vt:lpstr>
      <vt:lpstr>Noto Sans KR Medium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김진혁</dc:creator>
  <cp:lastModifiedBy>진혁 김</cp:lastModifiedBy>
  <cp:revision>36</cp:revision>
  <dcterms:modified xsi:type="dcterms:W3CDTF">2025-10-31T08:43:44Z</dcterms:modified>
</cp:coreProperties>
</file>